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0" r:id="rId5"/>
    <p:sldId id="261" r:id="rId6"/>
    <p:sldId id="269" r:id="rId7"/>
    <p:sldId id="270" r:id="rId8"/>
    <p:sldId id="273" r:id="rId9"/>
    <p:sldId id="271"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978" autoAdjust="0"/>
  </p:normalViewPr>
  <p:slideViewPr>
    <p:cSldViewPr snapToGrid="0">
      <p:cViewPr varScale="1">
        <p:scale>
          <a:sx n="50" d="100"/>
          <a:sy n="50" d="100"/>
        </p:scale>
        <p:origin x="12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82069-DB5E-49FB-AB03-E019C077327E}" type="datetimeFigureOut">
              <a:rPr lang="en-US" smtClean="0"/>
              <a:t>4/19/2020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19CCC-A9F4-482B-861A-C5F068C7FD4B}" type="slidenum">
              <a:rPr lang="en-US" smtClean="0"/>
              <a:t>‹#›</a:t>
            </a:fld>
            <a:endParaRPr lang="en-US"/>
          </a:p>
        </p:txBody>
      </p:sp>
    </p:spTree>
    <p:extLst>
      <p:ext uri="{BB962C8B-B14F-4D97-AF65-F5344CB8AC3E}">
        <p14:creationId xmlns:p14="http://schemas.microsoft.com/office/powerpoint/2010/main" val="937657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Clementine is being read with permission from Little, Brown Books for Young Readers.</a:t>
            </a:r>
            <a:endParaRPr lang="en-US" dirty="0"/>
          </a:p>
        </p:txBody>
      </p:sp>
      <p:sp>
        <p:nvSpPr>
          <p:cNvPr id="4" name="Slide Number Placeholder 3"/>
          <p:cNvSpPr>
            <a:spLocks noGrp="1"/>
          </p:cNvSpPr>
          <p:nvPr>
            <p:ph type="sldNum" sz="quarter" idx="5"/>
          </p:nvPr>
        </p:nvSpPr>
        <p:spPr/>
        <p:txBody>
          <a:bodyPr/>
          <a:lstStyle/>
          <a:p>
            <a:fld id="{B66FFBE1-3A99-463A-9B70-D40FEE0C7E41}" type="slidenum">
              <a:rPr lang="en-US" smtClean="0"/>
              <a:t>1</a:t>
            </a:fld>
            <a:endParaRPr lang="en-US" dirty="0"/>
          </a:p>
        </p:txBody>
      </p:sp>
    </p:spTree>
    <p:extLst>
      <p:ext uri="{BB962C8B-B14F-4D97-AF65-F5344CB8AC3E}">
        <p14:creationId xmlns:p14="http://schemas.microsoft.com/office/powerpoint/2010/main" val="379913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grade friends, as we read today, you will need a pencil and either your journal or the Keeping Tracks of My Thinking Graphic Organizer your teacher shared with you. </a:t>
            </a:r>
          </a:p>
        </p:txBody>
      </p:sp>
      <p:sp>
        <p:nvSpPr>
          <p:cNvPr id="4" name="Slide Number Placeholder 3"/>
          <p:cNvSpPr>
            <a:spLocks noGrp="1"/>
          </p:cNvSpPr>
          <p:nvPr>
            <p:ph type="sldNum" sz="quarter" idx="5"/>
          </p:nvPr>
        </p:nvSpPr>
        <p:spPr/>
        <p:txBody>
          <a:bodyPr/>
          <a:lstStyle/>
          <a:p>
            <a:fld id="{B66FFBE1-3A99-463A-9B70-D40FEE0C7E41}" type="slidenum">
              <a:rPr lang="en-US" smtClean="0"/>
              <a:t>2</a:t>
            </a:fld>
            <a:endParaRPr lang="en-US" dirty="0"/>
          </a:p>
        </p:txBody>
      </p:sp>
    </p:spTree>
    <p:extLst>
      <p:ext uri="{BB962C8B-B14F-4D97-AF65-F5344CB8AC3E}">
        <p14:creationId xmlns:p14="http://schemas.microsoft.com/office/powerpoint/2010/main" val="424533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Yesterday we read Chapter 3 and you filled in the row for Chapter 3 in your journal or in your organizer. We focused on how characters change, and I wrote about how Clementine was feeling jealous of Margaret’s perfect clothes, perfect hair, perfect apartment. She even snapped at her mom for having a drawing table in the living room! But, after talking with her mom, Clementine realized she loves her family just the way they are. I was surprised when Clementine wanted to try eating lentils with a toothbrush because it is so weird. Yuck!</a:t>
            </a:r>
          </a:p>
        </p:txBody>
      </p:sp>
      <p:sp>
        <p:nvSpPr>
          <p:cNvPr id="4" name="Slide Number Placeholder 3"/>
          <p:cNvSpPr>
            <a:spLocks noGrp="1"/>
          </p:cNvSpPr>
          <p:nvPr>
            <p:ph type="sldNum" sz="quarter" idx="5"/>
          </p:nvPr>
        </p:nvSpPr>
        <p:spPr/>
        <p:txBody>
          <a:bodyPr/>
          <a:lstStyle/>
          <a:p>
            <a:fld id="{BB57774F-C703-476C-9AC9-83B00F0F8C33}" type="slidenum">
              <a:rPr lang="en-US"/>
              <a:t>3</a:t>
            </a:fld>
            <a:endParaRPr lang="en-US"/>
          </a:p>
        </p:txBody>
      </p:sp>
    </p:spTree>
    <p:extLst>
      <p:ext uri="{BB962C8B-B14F-4D97-AF65-F5344CB8AC3E}">
        <p14:creationId xmlns:p14="http://schemas.microsoft.com/office/powerpoint/2010/main" val="214922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Now you all have the hang of reading and taking notes in your journal or organizer. Today, we’ll read the whole chapter. When you think that one of the characters does or says something important, you can pause the video and add that to the first column to answer “What actions did he or she 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B57774F-C703-476C-9AC9-83B00F0F8C33}" type="slidenum">
              <a:rPr lang="en-US"/>
              <a:t>4</a:t>
            </a:fld>
            <a:endParaRPr lang="en-US"/>
          </a:p>
        </p:txBody>
      </p:sp>
    </p:spTree>
    <p:extLst>
      <p:ext uri="{BB962C8B-B14F-4D97-AF65-F5344CB8AC3E}">
        <p14:creationId xmlns:p14="http://schemas.microsoft.com/office/powerpoint/2010/main" val="149815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While we read today, let’s think about using interesting vocabulary to describe how the character feels, acts, says, or thinks. Some examples of interesting vocabulary to describe how the character feels are…</a:t>
            </a:r>
          </a:p>
          <a:p>
            <a:endParaRPr lang="en-US" dirty="0">
              <a:cs typeface="Calibri"/>
            </a:endParaRPr>
          </a:p>
        </p:txBody>
      </p:sp>
      <p:sp>
        <p:nvSpPr>
          <p:cNvPr id="4" name="Slide Number Placeholder 3"/>
          <p:cNvSpPr>
            <a:spLocks noGrp="1"/>
          </p:cNvSpPr>
          <p:nvPr>
            <p:ph type="sldNum" sz="quarter" idx="5"/>
          </p:nvPr>
        </p:nvSpPr>
        <p:spPr/>
        <p:txBody>
          <a:bodyPr/>
          <a:lstStyle/>
          <a:p>
            <a:fld id="{BB57774F-C703-476C-9AC9-83B00F0F8C33}" type="slidenum">
              <a:rPr lang="en-US"/>
              <a:t>5</a:t>
            </a:fld>
            <a:endParaRPr lang="en-US"/>
          </a:p>
        </p:txBody>
      </p:sp>
    </p:spTree>
    <p:extLst>
      <p:ext uri="{BB962C8B-B14F-4D97-AF65-F5344CB8AC3E}">
        <p14:creationId xmlns:p14="http://schemas.microsoft.com/office/powerpoint/2010/main" val="337445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It’s your turn to add your notes for Chapter 4. Remember to try to use interesting vocabulary as you write about what the character feels, does, says, or thinks. Be prepared to show your teacher.</a:t>
            </a:r>
          </a:p>
        </p:txBody>
      </p:sp>
      <p:sp>
        <p:nvSpPr>
          <p:cNvPr id="4" name="Slide Number Placeholder 3"/>
          <p:cNvSpPr>
            <a:spLocks noGrp="1"/>
          </p:cNvSpPr>
          <p:nvPr>
            <p:ph type="sldNum" sz="quarter" idx="5"/>
          </p:nvPr>
        </p:nvSpPr>
        <p:spPr/>
        <p:txBody>
          <a:bodyPr/>
          <a:lstStyle/>
          <a:p>
            <a:fld id="{BB57774F-C703-476C-9AC9-83B00F0F8C33}" type="slidenum">
              <a:rPr lang="en-US"/>
              <a:t>7</a:t>
            </a:fld>
            <a:endParaRPr lang="en-US"/>
          </a:p>
        </p:txBody>
      </p:sp>
    </p:spTree>
    <p:extLst>
      <p:ext uri="{BB962C8B-B14F-4D97-AF65-F5344CB8AC3E}">
        <p14:creationId xmlns:p14="http://schemas.microsoft.com/office/powerpoint/2010/main" val="199711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B59D-8C72-499C-918D-4F445D76A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56615-E2B1-46CA-821A-84E2B5206D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38D90-BB24-466D-BF38-1AB1AA298030}"/>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5" name="Footer Placeholder 4">
            <a:extLst>
              <a:ext uri="{FF2B5EF4-FFF2-40B4-BE49-F238E27FC236}">
                <a16:creationId xmlns:a16="http://schemas.microsoft.com/office/drawing/2014/main" id="{BA48FBD4-1BEF-4356-8FE2-CE3B65EB3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36C0C-D16A-4A5E-A494-CCD5D1AF143C}"/>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47285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E4B0-BD6B-4BE0-A398-2E6B5A4E7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EC6779-C95E-4F22-B438-C47E07370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B1811-898B-4BCC-9D96-0019DC8D95BE}"/>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5" name="Footer Placeholder 4">
            <a:extLst>
              <a:ext uri="{FF2B5EF4-FFF2-40B4-BE49-F238E27FC236}">
                <a16:creationId xmlns:a16="http://schemas.microsoft.com/office/drawing/2014/main" id="{63315E0F-EBAA-42A8-8CBF-585AEAA3E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DDFE3-48DE-47B9-BD43-36C1E393E644}"/>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425707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3221F-A6B6-4DDA-9297-9C015366ED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CFDD78-08C9-4C6E-BE76-FDEBC5562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FA897-C77B-43B6-9AD4-64CECADE5D09}"/>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5" name="Footer Placeholder 4">
            <a:extLst>
              <a:ext uri="{FF2B5EF4-FFF2-40B4-BE49-F238E27FC236}">
                <a16:creationId xmlns:a16="http://schemas.microsoft.com/office/drawing/2014/main" id="{7236A787-8D47-4EE5-A92E-8931BEEAA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C22CC-F342-47F3-A97F-E079356AD0A1}"/>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80724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FF7E-1787-492E-B135-9E799F4FC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8FE93-F1FE-48FE-BC04-1E844ECA3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9D467-53E7-46CD-9364-4CB83059009F}"/>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5" name="Footer Placeholder 4">
            <a:extLst>
              <a:ext uri="{FF2B5EF4-FFF2-40B4-BE49-F238E27FC236}">
                <a16:creationId xmlns:a16="http://schemas.microsoft.com/office/drawing/2014/main" id="{E620C47D-7F1B-4E41-9ABD-18A13731D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9183B-9EEE-4A74-99A6-21746CA38BD6}"/>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45246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8FDB-D952-4D5E-A36B-EE8DEA3A90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57F48-5E13-4902-8C14-0E549CB695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7AF589-F58F-47A3-9D8D-63E322B37BDD}"/>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5" name="Footer Placeholder 4">
            <a:extLst>
              <a:ext uri="{FF2B5EF4-FFF2-40B4-BE49-F238E27FC236}">
                <a16:creationId xmlns:a16="http://schemas.microsoft.com/office/drawing/2014/main" id="{F05265ED-B3B1-44B6-A488-FC5301984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E51D8-ECA4-46A3-BFC6-C1CE740493F7}"/>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65479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07E4-2217-4CB1-AE08-322A29806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9F268-4229-4FC4-9ADC-26DF19EA4C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DF7F5A-32B8-4971-8960-A0F09B7F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78C292-D594-47E0-A14B-D09234EA77C4}"/>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6" name="Footer Placeholder 5">
            <a:extLst>
              <a:ext uri="{FF2B5EF4-FFF2-40B4-BE49-F238E27FC236}">
                <a16:creationId xmlns:a16="http://schemas.microsoft.com/office/drawing/2014/main" id="{F3EC5CC3-E165-4E49-AF4A-E4BF55368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631C8-A930-4C58-8B66-0828C21B7035}"/>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183802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19B1-20A7-47A3-A3B0-EDB2E352B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8FBE90-E762-4D43-897E-4E0C510FD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8DA09-8FF2-462C-8A39-2058D80D19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FEF18F-0DDB-4B9E-891C-ABA2D77E0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7D5E3D-4C11-4A61-B7EE-FD8A7EC7C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409E96-63C0-4F20-9776-5A27C6A3723E}"/>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8" name="Footer Placeholder 7">
            <a:extLst>
              <a:ext uri="{FF2B5EF4-FFF2-40B4-BE49-F238E27FC236}">
                <a16:creationId xmlns:a16="http://schemas.microsoft.com/office/drawing/2014/main" id="{195DF440-85C5-4779-B4E0-4FEEAE64A9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EF4C4B-7D08-4F92-8F2F-27B2AFBCC909}"/>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249885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A570-77EE-4E86-A26C-9EECFBC1F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D2A97-7222-4D60-9CCE-EF1C95DAF042}"/>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4" name="Footer Placeholder 3">
            <a:extLst>
              <a:ext uri="{FF2B5EF4-FFF2-40B4-BE49-F238E27FC236}">
                <a16:creationId xmlns:a16="http://schemas.microsoft.com/office/drawing/2014/main" id="{F55A6624-E8AF-457D-996C-7E9345205A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743C8F-1B35-4869-8CC7-2183BFF732B9}"/>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288500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263A0-0478-48C2-94D0-F4F07DE1043C}"/>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3" name="Footer Placeholder 2">
            <a:extLst>
              <a:ext uri="{FF2B5EF4-FFF2-40B4-BE49-F238E27FC236}">
                <a16:creationId xmlns:a16="http://schemas.microsoft.com/office/drawing/2014/main" id="{346FF1F0-1855-40CB-856B-B4C94450A6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0F3C27-A0F9-4661-9F95-4CD257FB3102}"/>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172078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40E30-8453-4577-BDF1-51EAC6C12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AA739-B409-49CC-8769-CDF29F44A0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E65B2-92E4-43B8-9C6C-4CB6C1DEF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5C0B6-2B23-4AE7-A2CB-6FBD5EB41421}"/>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6" name="Footer Placeholder 5">
            <a:extLst>
              <a:ext uri="{FF2B5EF4-FFF2-40B4-BE49-F238E27FC236}">
                <a16:creationId xmlns:a16="http://schemas.microsoft.com/office/drawing/2014/main" id="{79D122E8-ECD5-42C2-B818-C1EBB6C20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A1850-5042-46E5-AC7F-4188B97E6EB3}"/>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397690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ECB3-0069-42A6-A762-BEBA1BCF4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750246-54F6-4B93-8EBA-EE9ADE120E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4E1524-E4C5-4F4C-A6B4-B87B5E692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DCF9-71FC-489E-AA06-BD53C92BE1B9}"/>
              </a:ext>
            </a:extLst>
          </p:cNvPr>
          <p:cNvSpPr>
            <a:spLocks noGrp="1"/>
          </p:cNvSpPr>
          <p:nvPr>
            <p:ph type="dt" sz="half" idx="10"/>
          </p:nvPr>
        </p:nvSpPr>
        <p:spPr/>
        <p:txBody>
          <a:bodyPr/>
          <a:lstStyle/>
          <a:p>
            <a:fld id="{CF06F3C6-8F54-40B8-AE6D-EC364DD11063}" type="datetimeFigureOut">
              <a:rPr lang="en-US" smtClean="0"/>
              <a:t>4/19/2020</a:t>
            </a:fld>
            <a:endParaRPr lang="en-US"/>
          </a:p>
        </p:txBody>
      </p:sp>
      <p:sp>
        <p:nvSpPr>
          <p:cNvPr id="6" name="Footer Placeholder 5">
            <a:extLst>
              <a:ext uri="{FF2B5EF4-FFF2-40B4-BE49-F238E27FC236}">
                <a16:creationId xmlns:a16="http://schemas.microsoft.com/office/drawing/2014/main" id="{4181C3E7-4A78-4409-8C9C-49A150D1E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4CB2F-E033-41B2-9AA8-42114751375E}"/>
              </a:ext>
            </a:extLst>
          </p:cNvPr>
          <p:cNvSpPr>
            <a:spLocks noGrp="1"/>
          </p:cNvSpPr>
          <p:nvPr>
            <p:ph type="sldNum" sz="quarter" idx="12"/>
          </p:nvPr>
        </p:nvSpPr>
        <p:spPr/>
        <p:txBody>
          <a:bodyPr/>
          <a:lstStyle/>
          <a:p>
            <a:fld id="{DC619D93-CEA2-4421-8F85-54E1ABD56A7D}" type="slidenum">
              <a:rPr lang="en-US" smtClean="0"/>
              <a:t>‹#›</a:t>
            </a:fld>
            <a:endParaRPr lang="en-US"/>
          </a:p>
        </p:txBody>
      </p:sp>
    </p:spTree>
    <p:extLst>
      <p:ext uri="{BB962C8B-B14F-4D97-AF65-F5344CB8AC3E}">
        <p14:creationId xmlns:p14="http://schemas.microsoft.com/office/powerpoint/2010/main" val="197174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8DB71-7E6F-437B-9455-C0FEF6480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9123C-ABD1-4AFA-9866-A0C991865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1F134-06DD-4967-B85D-51BC0FF83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6F3C6-8F54-40B8-AE6D-EC364DD11063}" type="datetimeFigureOut">
              <a:rPr lang="en-US" smtClean="0"/>
              <a:t>4/19/2020</a:t>
            </a:fld>
            <a:endParaRPr lang="en-US"/>
          </a:p>
        </p:txBody>
      </p:sp>
      <p:sp>
        <p:nvSpPr>
          <p:cNvPr id="5" name="Footer Placeholder 4">
            <a:extLst>
              <a:ext uri="{FF2B5EF4-FFF2-40B4-BE49-F238E27FC236}">
                <a16:creationId xmlns:a16="http://schemas.microsoft.com/office/drawing/2014/main" id="{730FD973-AAED-4536-A0F7-1D994AE61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981FDC-9B11-4A0C-B189-4C53B2187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19D93-CEA2-4421-8F85-54E1ABD56A7D}" type="slidenum">
              <a:rPr lang="en-US" smtClean="0"/>
              <a:t>‹#›</a:t>
            </a:fld>
            <a:endParaRPr lang="en-US"/>
          </a:p>
        </p:txBody>
      </p:sp>
    </p:spTree>
    <p:extLst>
      <p:ext uri="{BB962C8B-B14F-4D97-AF65-F5344CB8AC3E}">
        <p14:creationId xmlns:p14="http://schemas.microsoft.com/office/powerpoint/2010/main" val="1883632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4.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media5.m4a"/><Relationship Id="rId7" Type="http://schemas.openxmlformats.org/officeDocument/2006/relationships/image" Target="../media/image8.png"/><Relationship Id="rId12"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notesSlide" Target="../notesSlides/notesSlide5.xml"/><Relationship Id="rId10" Type="http://schemas.microsoft.com/office/2007/relationships/hdphoto" Target="../media/hdphoto1.wdp"/><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8CD8894B-890A-432F-9887-8F943ACFE687}"/>
              </a:ext>
            </a:extLst>
          </p:cNvPr>
          <p:cNvPicPr>
            <a:picLocks noChangeAspect="1"/>
          </p:cNvPicPr>
          <p:nvPr/>
        </p:nvPicPr>
        <p:blipFill>
          <a:blip r:embed="rId5"/>
          <a:stretch>
            <a:fillRect/>
          </a:stretch>
        </p:blipFill>
        <p:spPr>
          <a:xfrm>
            <a:off x="3909357" y="643467"/>
            <a:ext cx="4373285" cy="5571066"/>
          </a:xfrm>
          <a:prstGeom prst="rect">
            <a:avLst/>
          </a:prstGeom>
        </p:spPr>
      </p:pic>
      <p:pic>
        <p:nvPicPr>
          <p:cNvPr id="5" name="Audio 4">
            <a:hlinkClick r:id="" action="ppaction://media"/>
            <a:extLst>
              <a:ext uri="{FF2B5EF4-FFF2-40B4-BE49-F238E27FC236}">
                <a16:creationId xmlns:a16="http://schemas.microsoft.com/office/drawing/2014/main" id="{BB3B0FA8-2967-4B63-ACB2-A106E486D6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9498239"/>
      </p:ext>
    </p:extLst>
  </p:cSld>
  <p:clrMapOvr>
    <a:masterClrMapping/>
  </p:clrMapOvr>
  <mc:AlternateContent xmlns:mc="http://schemas.openxmlformats.org/markup-compatibility/2006" xmlns:p14="http://schemas.microsoft.com/office/powerpoint/2010/main">
    <mc:Choice Requires="p14">
      <p:transition spd="slow" p14:dur="2000" advTm="7387"/>
    </mc:Choice>
    <mc:Fallback xmlns="">
      <p:transition spd="slow" advTm="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8CFBE-50B1-4447-8EA6-DCD8E09219E6}"/>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dirty="0"/>
              <a:t>What you need…</a:t>
            </a:r>
          </a:p>
        </p:txBody>
      </p:sp>
      <p:sp>
        <p:nvSpPr>
          <p:cNvPr id="6" name="Text Placeholder 5">
            <a:extLst>
              <a:ext uri="{FF2B5EF4-FFF2-40B4-BE49-F238E27FC236}">
                <a16:creationId xmlns:a16="http://schemas.microsoft.com/office/drawing/2014/main" id="{FA124623-3C16-4AFA-9D87-AC8D2F9E7F9B}"/>
              </a:ext>
            </a:extLst>
          </p:cNvPr>
          <p:cNvSpPr>
            <a:spLocks noGrp="1"/>
          </p:cNvSpPr>
          <p:nvPr>
            <p:ph type="body" sz="half" idx="2"/>
          </p:nvPr>
        </p:nvSpPr>
        <p:spPr>
          <a:xfrm>
            <a:off x="4965431" y="2438400"/>
            <a:ext cx="6586489" cy="4084315"/>
          </a:xfrm>
        </p:spPr>
        <p:txBody>
          <a:bodyPr vert="horz" lIns="91440" tIns="45720" rIns="91440" bIns="45720" rtlCol="0" anchor="t">
            <a:normAutofit/>
          </a:bodyPr>
          <a:lstStyle/>
          <a:p>
            <a:r>
              <a:rPr lang="en-US" sz="2800" dirty="0"/>
              <a:t>                  Pencil</a:t>
            </a:r>
          </a:p>
          <a:p>
            <a:pPr marL="228600" lvl="1"/>
            <a:endParaRPr lang="en-US" sz="2600" dirty="0"/>
          </a:p>
          <a:p>
            <a:endParaRPr lang="en-US" sz="2800" dirty="0"/>
          </a:p>
          <a:p>
            <a:r>
              <a:rPr lang="en-US" sz="2800" dirty="0"/>
              <a:t>                Paper/Journal</a:t>
            </a:r>
            <a:endParaRPr lang="en-US" sz="2800" dirty="0">
              <a:cs typeface="Calibri"/>
            </a:endParaRPr>
          </a:p>
          <a:p>
            <a:pPr algn="ctr"/>
            <a:r>
              <a:rPr lang="en-US" sz="2800" b="1" i="1" dirty="0">
                <a:solidFill>
                  <a:srgbClr val="0070C0"/>
                </a:solidFill>
                <a:cs typeface="Calibri"/>
              </a:rPr>
              <a:t>OR</a:t>
            </a:r>
          </a:p>
          <a:p>
            <a:r>
              <a:rPr lang="en-US" sz="2800" dirty="0">
                <a:cs typeface="Calibri"/>
              </a:rPr>
              <a:t>                </a:t>
            </a:r>
          </a:p>
          <a:p>
            <a:r>
              <a:rPr lang="en-US" sz="2800" dirty="0">
                <a:cs typeface="Calibri"/>
              </a:rPr>
              <a:t>                 Keeping Tracks of My Thinking </a:t>
            </a:r>
          </a:p>
        </p:txBody>
      </p:sp>
      <p:pic>
        <p:nvPicPr>
          <p:cNvPr id="7" name="Content Placeholder 6">
            <a:extLst>
              <a:ext uri="{FF2B5EF4-FFF2-40B4-BE49-F238E27FC236}">
                <a16:creationId xmlns:a16="http://schemas.microsoft.com/office/drawing/2014/main" id="{F438770E-DA2A-4548-AD55-1284CEAC0660}"/>
              </a:ext>
            </a:extLst>
          </p:cNvPr>
          <p:cNvPicPr>
            <a:picLocks noGrp="1" noChangeAspect="1"/>
          </p:cNvPicPr>
          <p:nvPr>
            <p:ph idx="1"/>
          </p:nvPr>
        </p:nvPicPr>
        <p:blipFill rotWithShape="1">
          <a:blip r:embed="rId5"/>
          <a:srcRect l="6883" r="7011"/>
          <a:stretch/>
        </p:blipFill>
        <p:spPr>
          <a:xfrm>
            <a:off x="20" y="10"/>
            <a:ext cx="4635571" cy="6857990"/>
          </a:xfrm>
          <a:prstGeom prst="rect">
            <a:avLst/>
          </a:prstGeom>
          <a:ln>
            <a:solidFill>
              <a:schemeClr val="tx1"/>
            </a:solidFill>
          </a:ln>
          <a:effectLst/>
        </p:spPr>
      </p:pic>
      <p:pic>
        <p:nvPicPr>
          <p:cNvPr id="9" name="Graphic 8" descr="Pencil">
            <a:extLst>
              <a:ext uri="{FF2B5EF4-FFF2-40B4-BE49-F238E27FC236}">
                <a16:creationId xmlns:a16="http://schemas.microsoft.com/office/drawing/2014/main" id="{C33FC15F-D61C-4F94-BB54-269A377E0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5430" y="2314807"/>
            <a:ext cx="914400" cy="914400"/>
          </a:xfrm>
          <a:prstGeom prst="rect">
            <a:avLst/>
          </a:prstGeom>
        </p:spPr>
      </p:pic>
      <p:pic>
        <p:nvPicPr>
          <p:cNvPr id="11" name="Graphic 10" descr="Open book">
            <a:extLst>
              <a:ext uri="{FF2B5EF4-FFF2-40B4-BE49-F238E27FC236}">
                <a16:creationId xmlns:a16="http://schemas.microsoft.com/office/drawing/2014/main" id="{D52A35E6-4C6C-4878-8835-AF25538698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3727" y="3697548"/>
            <a:ext cx="914400" cy="914400"/>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9AF82ADF-5F1A-4371-A171-2F84B0575E5B}"/>
              </a:ext>
            </a:extLst>
          </p:cNvPr>
          <p:cNvPicPr>
            <a:picLocks noChangeAspect="1"/>
          </p:cNvPicPr>
          <p:nvPr/>
        </p:nvPicPr>
        <p:blipFill>
          <a:blip r:embed="rId10"/>
          <a:stretch>
            <a:fillRect/>
          </a:stretch>
        </p:blipFill>
        <p:spPr>
          <a:xfrm>
            <a:off x="4705108" y="5143277"/>
            <a:ext cx="1431403" cy="921597"/>
          </a:xfrm>
          <a:prstGeom prst="rect">
            <a:avLst/>
          </a:prstGeom>
        </p:spPr>
      </p:pic>
      <p:pic>
        <p:nvPicPr>
          <p:cNvPr id="3" name="Audio 2">
            <a:hlinkClick r:id="" action="ppaction://media"/>
            <a:extLst>
              <a:ext uri="{FF2B5EF4-FFF2-40B4-BE49-F238E27FC236}">
                <a16:creationId xmlns:a16="http://schemas.microsoft.com/office/drawing/2014/main" id="{955A1D33-878A-48F7-B856-A2D4B51F34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9674154"/>
      </p:ext>
    </p:extLst>
  </p:cSld>
  <p:clrMapOvr>
    <a:masterClrMapping/>
  </p:clrMapOvr>
  <mc:AlternateContent xmlns:mc="http://schemas.openxmlformats.org/markup-compatibility/2006" xmlns:p14="http://schemas.microsoft.com/office/powerpoint/2010/main">
    <mc:Choice Requires="p14">
      <p:transition spd="slow" p14:dur="2000" advTm="15789"/>
    </mc:Choice>
    <mc:Fallback xmlns="">
      <p:transition spd="slow" advTm="1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8588E0CF-58F8-4242-B090-15DC9AAD86FF}"/>
              </a:ext>
            </a:extLst>
          </p:cNvPr>
          <p:cNvPicPr>
            <a:picLocks noGrp="1" noChangeAspect="1"/>
          </p:cNvPicPr>
          <p:nvPr>
            <p:ph idx="1"/>
          </p:nvPr>
        </p:nvPicPr>
        <p:blipFill rotWithShape="1">
          <a:blip r:embed="rId6"/>
          <a:srcRect r="-1" b="15255"/>
          <a:stretch/>
        </p:blipFill>
        <p:spPr>
          <a:xfrm>
            <a:off x="321733" y="321733"/>
            <a:ext cx="11548534" cy="6214534"/>
          </a:xfrm>
          <a:prstGeom prst="rect">
            <a:avLst/>
          </a:prstGeom>
        </p:spPr>
      </p:pic>
      <p:sp>
        <p:nvSpPr>
          <p:cNvPr id="6" name="TextBox 5">
            <a:extLst>
              <a:ext uri="{FF2B5EF4-FFF2-40B4-BE49-F238E27FC236}">
                <a16:creationId xmlns:a16="http://schemas.microsoft.com/office/drawing/2014/main" id="{3B04AD78-7F76-4811-B2A7-C608DCDC4DF5}"/>
              </a:ext>
            </a:extLst>
          </p:cNvPr>
          <p:cNvSpPr txBox="1"/>
          <p:nvPr/>
        </p:nvSpPr>
        <p:spPr>
          <a:xfrm>
            <a:off x="1522071"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followed Margaret into the girls' room to see if she was o.k. She tried to help by evening out her hair when Margaret asked her to.</a:t>
            </a:r>
          </a:p>
        </p:txBody>
      </p:sp>
      <p:sp>
        <p:nvSpPr>
          <p:cNvPr id="7" name="TextBox 6">
            <a:extLst>
              <a:ext uri="{FF2B5EF4-FFF2-40B4-BE49-F238E27FC236}">
                <a16:creationId xmlns:a16="http://schemas.microsoft.com/office/drawing/2014/main" id="{54EC4EF4-A14B-489E-93A1-C50D70361461}"/>
              </a:ext>
            </a:extLst>
          </p:cNvPr>
          <p:cNvSpPr txBox="1"/>
          <p:nvPr/>
        </p:nvSpPr>
        <p:spPr>
          <a:xfrm>
            <a:off x="4136020" y="2206904"/>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did that because she felt bad for Margaret. She didn't want her to feel ashamed of her lopsided hair.</a:t>
            </a:r>
            <a:endParaRPr lang="en-US" dirty="0">
              <a:solidFill>
                <a:schemeClr val="bg1"/>
              </a:solidFill>
            </a:endParaRPr>
          </a:p>
        </p:txBody>
      </p:sp>
      <p:sp>
        <p:nvSpPr>
          <p:cNvPr id="8" name="TextBox 7">
            <a:extLst>
              <a:ext uri="{FF2B5EF4-FFF2-40B4-BE49-F238E27FC236}">
                <a16:creationId xmlns:a16="http://schemas.microsoft.com/office/drawing/2014/main" id="{FBEF6238-5D2A-4CF3-A634-8FA5E25ED4A0}"/>
              </a:ext>
            </a:extLst>
          </p:cNvPr>
          <p:cNvSpPr txBox="1"/>
          <p:nvPr/>
        </p:nvSpPr>
        <p:spPr>
          <a:xfrm>
            <a:off x="6672805" y="2206905"/>
            <a:ext cx="23573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Even though Clementine gets distracted and does things teachers don't like, she is a caring person because she wanted to make Margaret feel better.</a:t>
            </a:r>
            <a:endParaRPr lang="en-US" dirty="0">
              <a:solidFill>
                <a:schemeClr val="bg1"/>
              </a:solidFill>
            </a:endParaRPr>
          </a:p>
        </p:txBody>
      </p:sp>
      <p:sp>
        <p:nvSpPr>
          <p:cNvPr id="9" name="TextBox 8">
            <a:extLst>
              <a:ext uri="{FF2B5EF4-FFF2-40B4-BE49-F238E27FC236}">
                <a16:creationId xmlns:a16="http://schemas.microsoft.com/office/drawing/2014/main" id="{63257525-1F81-414E-9D8B-7868DCE5F3FA}"/>
              </a:ext>
            </a:extLst>
          </p:cNvPr>
          <p:cNvSpPr txBox="1"/>
          <p:nvPr/>
        </p:nvSpPr>
        <p:spPr>
          <a:xfrm>
            <a:off x="9026324"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I was surprised when Clementine got in trouble for Margaret's hair because she only did because Margaret asked her to!</a:t>
            </a:r>
            <a:endParaRPr lang="en-US" dirty="0">
              <a:solidFill>
                <a:schemeClr val="bg1"/>
              </a:solidFill>
            </a:endParaRPr>
          </a:p>
        </p:txBody>
      </p:sp>
      <p:sp>
        <p:nvSpPr>
          <p:cNvPr id="10" name="TextBox 9">
            <a:extLst>
              <a:ext uri="{FF2B5EF4-FFF2-40B4-BE49-F238E27FC236}">
                <a16:creationId xmlns:a16="http://schemas.microsoft.com/office/drawing/2014/main" id="{A5A4D3C5-149B-4C03-A782-FC7B9E0F4E4D}"/>
              </a:ext>
            </a:extLst>
          </p:cNvPr>
          <p:cNvSpPr txBox="1"/>
          <p:nvPr/>
        </p:nvSpPr>
        <p:spPr>
          <a:xfrm>
            <a:off x="1633209" y="2391571"/>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followed Margaret into the girls' room to see if she was o.k. She tried to help by evening out her hair when Margaret asked her to.</a:t>
            </a:r>
          </a:p>
        </p:txBody>
      </p:sp>
      <p:sp>
        <p:nvSpPr>
          <p:cNvPr id="11" name="TextBox 10">
            <a:extLst>
              <a:ext uri="{FF2B5EF4-FFF2-40B4-BE49-F238E27FC236}">
                <a16:creationId xmlns:a16="http://schemas.microsoft.com/office/drawing/2014/main" id="{010980EF-91FB-4246-BF08-95EEB685B516}"/>
              </a:ext>
            </a:extLst>
          </p:cNvPr>
          <p:cNvSpPr txBox="1"/>
          <p:nvPr/>
        </p:nvSpPr>
        <p:spPr>
          <a:xfrm>
            <a:off x="4247373" y="2359304"/>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did that because she felt bad for Margaret. She didn't want her to feel ashamed of her lopsided hair.</a:t>
            </a:r>
            <a:endParaRPr lang="en-US" dirty="0"/>
          </a:p>
        </p:txBody>
      </p:sp>
      <p:sp>
        <p:nvSpPr>
          <p:cNvPr id="12" name="TextBox 11">
            <a:extLst>
              <a:ext uri="{FF2B5EF4-FFF2-40B4-BE49-F238E27FC236}">
                <a16:creationId xmlns:a16="http://schemas.microsoft.com/office/drawing/2014/main" id="{E32A374C-9428-4C62-A36B-CDEAFFD4A461}"/>
              </a:ext>
            </a:extLst>
          </p:cNvPr>
          <p:cNvSpPr txBox="1"/>
          <p:nvPr/>
        </p:nvSpPr>
        <p:spPr>
          <a:xfrm>
            <a:off x="6775477" y="2294710"/>
            <a:ext cx="23573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Even though Clementine gets distracted and does things teachers don't like, she is a caring person because she wanted to make Margaret feel better.</a:t>
            </a:r>
            <a:endParaRPr lang="en-US" dirty="0"/>
          </a:p>
        </p:txBody>
      </p:sp>
      <p:sp>
        <p:nvSpPr>
          <p:cNvPr id="13" name="TextBox 12">
            <a:extLst>
              <a:ext uri="{FF2B5EF4-FFF2-40B4-BE49-F238E27FC236}">
                <a16:creationId xmlns:a16="http://schemas.microsoft.com/office/drawing/2014/main" id="{9BDB1BC6-39CE-4F18-B608-984ED468099B}"/>
              </a:ext>
            </a:extLst>
          </p:cNvPr>
          <p:cNvSpPr txBox="1"/>
          <p:nvPr/>
        </p:nvSpPr>
        <p:spPr>
          <a:xfrm>
            <a:off x="9039507" y="2259816"/>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I was surprised when Clementine got in trouble for Margaret's hair because she only did because Margaret asked her to!</a:t>
            </a:r>
            <a:endParaRPr lang="en-US" dirty="0"/>
          </a:p>
        </p:txBody>
      </p:sp>
      <p:sp>
        <p:nvSpPr>
          <p:cNvPr id="18" name="TextBox 17">
            <a:extLst>
              <a:ext uri="{FF2B5EF4-FFF2-40B4-BE49-F238E27FC236}">
                <a16:creationId xmlns:a16="http://schemas.microsoft.com/office/drawing/2014/main" id="{168C9EEE-BC11-4ADF-8B0D-3BB2218D01B2}"/>
              </a:ext>
            </a:extLst>
          </p:cNvPr>
          <p:cNvSpPr txBox="1"/>
          <p:nvPr/>
        </p:nvSpPr>
        <p:spPr>
          <a:xfrm>
            <a:off x="1510924" y="3695219"/>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colored Margaret’s hair red and drew curls on her forehead. Margaret looked in the mirror and said, “Okay, good.”</a:t>
            </a:r>
          </a:p>
        </p:txBody>
      </p:sp>
      <p:sp>
        <p:nvSpPr>
          <p:cNvPr id="19" name="TextBox 18">
            <a:extLst>
              <a:ext uri="{FF2B5EF4-FFF2-40B4-BE49-F238E27FC236}">
                <a16:creationId xmlns:a16="http://schemas.microsoft.com/office/drawing/2014/main" id="{83982174-C8F2-411D-899B-02120BB3D723}"/>
              </a:ext>
            </a:extLst>
          </p:cNvPr>
          <p:cNvSpPr txBox="1"/>
          <p:nvPr/>
        </p:nvSpPr>
        <p:spPr>
          <a:xfrm>
            <a:off x="4128732" y="3695219"/>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colored Margaret’s hair to make her feel better. Margaret was feeling bad how her hair looked and was hoping to make it look better.</a:t>
            </a:r>
            <a:endParaRPr lang="en-US" dirty="0"/>
          </a:p>
        </p:txBody>
      </p:sp>
      <p:sp>
        <p:nvSpPr>
          <p:cNvPr id="20" name="TextBox 19">
            <a:extLst>
              <a:ext uri="{FF2B5EF4-FFF2-40B4-BE49-F238E27FC236}">
                <a16:creationId xmlns:a16="http://schemas.microsoft.com/office/drawing/2014/main" id="{3723CEDC-86BF-4459-B962-B0CFA266FD9B}"/>
              </a:ext>
            </a:extLst>
          </p:cNvPr>
          <p:cNvSpPr txBox="1"/>
          <p:nvPr/>
        </p:nvSpPr>
        <p:spPr>
          <a:xfrm>
            <a:off x="6780299" y="3695220"/>
            <a:ext cx="23573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keeps helping Margaret because they are good friends.</a:t>
            </a:r>
            <a:endParaRPr lang="en-US" dirty="0"/>
          </a:p>
        </p:txBody>
      </p:sp>
      <p:sp>
        <p:nvSpPr>
          <p:cNvPr id="21" name="TextBox 20">
            <a:extLst>
              <a:ext uri="{FF2B5EF4-FFF2-40B4-BE49-F238E27FC236}">
                <a16:creationId xmlns:a16="http://schemas.microsoft.com/office/drawing/2014/main" id="{95E0E534-E9D2-47A8-8C87-74585D82CF74}"/>
              </a:ext>
            </a:extLst>
          </p:cNvPr>
          <p:cNvSpPr txBox="1"/>
          <p:nvPr/>
        </p:nvSpPr>
        <p:spPr>
          <a:xfrm>
            <a:off x="9102160" y="3547627"/>
            <a:ext cx="23573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I was surprised when Clementine thought, “I like her anyway, but it’s not always easy” because it made me think that Clementine might be a little jealous of how perfect Margaret always is.</a:t>
            </a:r>
            <a:endParaRPr lang="en-US" dirty="0"/>
          </a:p>
        </p:txBody>
      </p:sp>
      <p:sp>
        <p:nvSpPr>
          <p:cNvPr id="17" name="TextBox 16">
            <a:extLst>
              <a:ext uri="{FF2B5EF4-FFF2-40B4-BE49-F238E27FC236}">
                <a16:creationId xmlns:a16="http://schemas.microsoft.com/office/drawing/2014/main" id="{95493965-2188-4B10-BAB2-B3B4B318FCC4}"/>
              </a:ext>
            </a:extLst>
          </p:cNvPr>
          <p:cNvSpPr txBox="1"/>
          <p:nvPr/>
        </p:nvSpPr>
        <p:spPr>
          <a:xfrm>
            <a:off x="1506483" y="4899004"/>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shuts the door hard and says, “Margaret’s mother always wears a dress!”</a:t>
            </a:r>
          </a:p>
        </p:txBody>
      </p:sp>
      <p:sp>
        <p:nvSpPr>
          <p:cNvPr id="23" name="TextBox 22">
            <a:extLst>
              <a:ext uri="{FF2B5EF4-FFF2-40B4-BE49-F238E27FC236}">
                <a16:creationId xmlns:a16="http://schemas.microsoft.com/office/drawing/2014/main" id="{6035BBD1-EBF1-46F5-B816-19426F5E98B9}"/>
              </a:ext>
            </a:extLst>
          </p:cNvPr>
          <p:cNvSpPr txBox="1"/>
          <p:nvPr/>
        </p:nvSpPr>
        <p:spPr>
          <a:xfrm>
            <a:off x="4136020" y="4814203"/>
            <a:ext cx="27291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Clementine is feeling angry about how Margaret’s mother thinks she is naughty. She also feels jealous of Margaret and how her life seems perfect.</a:t>
            </a:r>
          </a:p>
        </p:txBody>
      </p:sp>
      <p:sp>
        <p:nvSpPr>
          <p:cNvPr id="24" name="TextBox 23">
            <a:extLst>
              <a:ext uri="{FF2B5EF4-FFF2-40B4-BE49-F238E27FC236}">
                <a16:creationId xmlns:a16="http://schemas.microsoft.com/office/drawing/2014/main" id="{6AF172F9-DE56-4D9A-A524-DC4D74A1F08D}"/>
              </a:ext>
            </a:extLst>
          </p:cNvPr>
          <p:cNvSpPr txBox="1"/>
          <p:nvPr/>
        </p:nvSpPr>
        <p:spPr>
          <a:xfrm>
            <a:off x="1444429" y="5503941"/>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At the end,  she thinks the living room looks exquisite with a drawing table in it.</a:t>
            </a:r>
          </a:p>
        </p:txBody>
      </p:sp>
      <p:sp>
        <p:nvSpPr>
          <p:cNvPr id="25" name="TextBox 24">
            <a:extLst>
              <a:ext uri="{FF2B5EF4-FFF2-40B4-BE49-F238E27FC236}">
                <a16:creationId xmlns:a16="http://schemas.microsoft.com/office/drawing/2014/main" id="{AC3F9581-1BF0-4471-BDE1-161E616BF447}"/>
              </a:ext>
            </a:extLst>
          </p:cNvPr>
          <p:cNvSpPr txBox="1"/>
          <p:nvPr/>
        </p:nvSpPr>
        <p:spPr>
          <a:xfrm>
            <a:off x="4191696" y="5609412"/>
            <a:ext cx="26178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At the end, she realizes her family is perfect for her.</a:t>
            </a:r>
          </a:p>
        </p:txBody>
      </p:sp>
      <p:sp>
        <p:nvSpPr>
          <p:cNvPr id="26" name="TextBox 25">
            <a:extLst>
              <a:ext uri="{FF2B5EF4-FFF2-40B4-BE49-F238E27FC236}">
                <a16:creationId xmlns:a16="http://schemas.microsoft.com/office/drawing/2014/main" id="{06F8B232-D00C-4E9E-84DD-B93AAB15D82F}"/>
              </a:ext>
            </a:extLst>
          </p:cNvPr>
          <p:cNvSpPr txBox="1"/>
          <p:nvPr/>
        </p:nvSpPr>
        <p:spPr>
          <a:xfrm>
            <a:off x="6682129" y="4885766"/>
            <a:ext cx="23573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Even though sometimes Clementine wishes her family were different, in the end, she realizes that she loves them just like they are.</a:t>
            </a:r>
            <a:endParaRPr lang="en-US" dirty="0"/>
          </a:p>
        </p:txBody>
      </p:sp>
      <p:sp>
        <p:nvSpPr>
          <p:cNvPr id="27" name="TextBox 26">
            <a:extLst>
              <a:ext uri="{FF2B5EF4-FFF2-40B4-BE49-F238E27FC236}">
                <a16:creationId xmlns:a16="http://schemas.microsoft.com/office/drawing/2014/main" id="{BF397306-775E-4B7F-BA7C-064B973168F6}"/>
              </a:ext>
            </a:extLst>
          </p:cNvPr>
          <p:cNvSpPr txBox="1"/>
          <p:nvPr/>
        </p:nvSpPr>
        <p:spPr>
          <a:xfrm>
            <a:off x="9102160" y="4963081"/>
            <a:ext cx="23573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I was surprised  when Clementine wanted to try eating lentils with a toothbrush because it is so WEIRD! </a:t>
            </a:r>
            <a:endParaRPr lang="en-US" dirty="0"/>
          </a:p>
        </p:txBody>
      </p:sp>
      <p:pic>
        <p:nvPicPr>
          <p:cNvPr id="5" name="Audio 4">
            <a:hlinkClick r:id="" action="ppaction://media"/>
            <a:extLst>
              <a:ext uri="{FF2B5EF4-FFF2-40B4-BE49-F238E27FC236}">
                <a16:creationId xmlns:a16="http://schemas.microsoft.com/office/drawing/2014/main" id="{4219F506-2DFC-4A50-ACC0-3F92CCAFB2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33581277"/>
      </p:ext>
    </p:extLst>
  </p:cSld>
  <p:clrMapOvr>
    <a:masterClrMapping/>
  </p:clrMapOvr>
  <mc:AlternateContent xmlns:mc="http://schemas.openxmlformats.org/markup-compatibility/2006" xmlns:p14="http://schemas.microsoft.com/office/powerpoint/2010/main">
    <mc:Choice Requires="p14">
      <p:transition spd="slow" p14:dur="2000" advTm="40773"/>
    </mc:Choice>
    <mc:Fallback xmlns="">
      <p:transition spd="slow" advTm="4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8588E0CF-58F8-4242-B090-15DC9AAD86FF}"/>
              </a:ext>
            </a:extLst>
          </p:cNvPr>
          <p:cNvPicPr>
            <a:picLocks noGrp="1" noChangeAspect="1"/>
          </p:cNvPicPr>
          <p:nvPr>
            <p:ph idx="1"/>
          </p:nvPr>
        </p:nvPicPr>
        <p:blipFill rotWithShape="1">
          <a:blip r:embed="rId6"/>
          <a:srcRect t="-1" r="-1" b="57537"/>
          <a:stretch/>
        </p:blipFill>
        <p:spPr>
          <a:xfrm>
            <a:off x="321733" y="321733"/>
            <a:ext cx="11548534" cy="3113964"/>
          </a:xfrm>
          <a:prstGeom prst="rect">
            <a:avLst/>
          </a:prstGeom>
          <a:ln>
            <a:solidFill>
              <a:schemeClr val="tx1"/>
            </a:solidFill>
          </a:ln>
        </p:spPr>
      </p:pic>
      <p:sp>
        <p:nvSpPr>
          <p:cNvPr id="6" name="TextBox 5">
            <a:extLst>
              <a:ext uri="{FF2B5EF4-FFF2-40B4-BE49-F238E27FC236}">
                <a16:creationId xmlns:a16="http://schemas.microsoft.com/office/drawing/2014/main" id="{3B04AD78-7F76-4811-B2A7-C608DCDC4DF5}"/>
              </a:ext>
            </a:extLst>
          </p:cNvPr>
          <p:cNvSpPr txBox="1"/>
          <p:nvPr/>
        </p:nvSpPr>
        <p:spPr>
          <a:xfrm>
            <a:off x="1522071"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followed Margaret into the girls' room to see if she was o.k. She tried to help by evening out her hair when Margaret asked her to.</a:t>
            </a:r>
          </a:p>
        </p:txBody>
      </p:sp>
      <p:sp>
        <p:nvSpPr>
          <p:cNvPr id="7" name="TextBox 6">
            <a:extLst>
              <a:ext uri="{FF2B5EF4-FFF2-40B4-BE49-F238E27FC236}">
                <a16:creationId xmlns:a16="http://schemas.microsoft.com/office/drawing/2014/main" id="{54EC4EF4-A14B-489E-93A1-C50D70361461}"/>
              </a:ext>
            </a:extLst>
          </p:cNvPr>
          <p:cNvSpPr txBox="1"/>
          <p:nvPr/>
        </p:nvSpPr>
        <p:spPr>
          <a:xfrm>
            <a:off x="4136020" y="2206904"/>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did that because she felt bad for Margaret. She didn't want her to feel ashamed of her lopsided hair.</a:t>
            </a:r>
            <a:endParaRPr lang="en-US" dirty="0">
              <a:solidFill>
                <a:schemeClr val="bg1"/>
              </a:solidFill>
            </a:endParaRPr>
          </a:p>
        </p:txBody>
      </p:sp>
      <p:sp>
        <p:nvSpPr>
          <p:cNvPr id="8" name="TextBox 7">
            <a:extLst>
              <a:ext uri="{FF2B5EF4-FFF2-40B4-BE49-F238E27FC236}">
                <a16:creationId xmlns:a16="http://schemas.microsoft.com/office/drawing/2014/main" id="{FBEF6238-5D2A-4CF3-A634-8FA5E25ED4A0}"/>
              </a:ext>
            </a:extLst>
          </p:cNvPr>
          <p:cNvSpPr txBox="1"/>
          <p:nvPr/>
        </p:nvSpPr>
        <p:spPr>
          <a:xfrm>
            <a:off x="6672805" y="2206905"/>
            <a:ext cx="23573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Even though Clementine gets distracted and does things teachers don't like, she is a caring person because she wanted to make Margaret feel better.</a:t>
            </a:r>
            <a:endParaRPr lang="en-US" dirty="0">
              <a:solidFill>
                <a:schemeClr val="bg1"/>
              </a:solidFill>
            </a:endParaRPr>
          </a:p>
        </p:txBody>
      </p:sp>
      <p:sp>
        <p:nvSpPr>
          <p:cNvPr id="9" name="TextBox 8">
            <a:extLst>
              <a:ext uri="{FF2B5EF4-FFF2-40B4-BE49-F238E27FC236}">
                <a16:creationId xmlns:a16="http://schemas.microsoft.com/office/drawing/2014/main" id="{63257525-1F81-414E-9D8B-7868DCE5F3FA}"/>
              </a:ext>
            </a:extLst>
          </p:cNvPr>
          <p:cNvSpPr txBox="1"/>
          <p:nvPr/>
        </p:nvSpPr>
        <p:spPr>
          <a:xfrm>
            <a:off x="9026324"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I was surprised when Clementine got in trouble for Margaret's hair because she only did because Margaret asked her to!</a:t>
            </a:r>
            <a:endParaRPr lang="en-US" dirty="0">
              <a:solidFill>
                <a:schemeClr val="bg1"/>
              </a:solidFill>
            </a:endParaRPr>
          </a:p>
        </p:txBody>
      </p:sp>
      <p:sp>
        <p:nvSpPr>
          <p:cNvPr id="14" name="TextBox 13">
            <a:extLst>
              <a:ext uri="{FF2B5EF4-FFF2-40B4-BE49-F238E27FC236}">
                <a16:creationId xmlns:a16="http://schemas.microsoft.com/office/drawing/2014/main" id="{6F7DCF59-C991-4E7B-8078-18310E8388CA}"/>
              </a:ext>
            </a:extLst>
          </p:cNvPr>
          <p:cNvSpPr txBox="1"/>
          <p:nvPr/>
        </p:nvSpPr>
        <p:spPr>
          <a:xfrm>
            <a:off x="725542" y="2782668"/>
            <a:ext cx="627196" cy="369332"/>
          </a:xfrm>
          <a:prstGeom prst="rect">
            <a:avLst/>
          </a:prstGeom>
          <a:solidFill>
            <a:schemeClr val="bg1"/>
          </a:solidFill>
        </p:spPr>
        <p:txBody>
          <a:bodyPr wrap="square" rtlCol="0">
            <a:spAutoFit/>
          </a:bodyPr>
          <a:lstStyle/>
          <a:p>
            <a:r>
              <a:rPr lang="en-US" dirty="0"/>
              <a:t>4.</a:t>
            </a:r>
          </a:p>
        </p:txBody>
      </p:sp>
      <p:pic>
        <p:nvPicPr>
          <p:cNvPr id="40" name="Audio 39">
            <a:hlinkClick r:id="" action="ppaction://media"/>
            <a:extLst>
              <a:ext uri="{FF2B5EF4-FFF2-40B4-BE49-F238E27FC236}">
                <a16:creationId xmlns:a16="http://schemas.microsoft.com/office/drawing/2014/main" id="{571ECE7B-9B5A-4225-ACD2-CC229BCAFD9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2845280"/>
      </p:ext>
    </p:extLst>
  </p:cSld>
  <p:clrMapOvr>
    <a:masterClrMapping/>
  </p:clrMapOvr>
  <mc:AlternateContent xmlns:mc="http://schemas.openxmlformats.org/markup-compatibility/2006" xmlns:p14="http://schemas.microsoft.com/office/powerpoint/2010/main">
    <mc:Choice Requires="p14">
      <p:transition spd="slow" p14:dur="2000" advTm="21045"/>
    </mc:Choice>
    <mc:Fallback xmlns="">
      <p:transition spd="slow" advTm="2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8588E0CF-58F8-4242-B090-15DC9AAD86FF}"/>
              </a:ext>
            </a:extLst>
          </p:cNvPr>
          <p:cNvPicPr>
            <a:picLocks noGrp="1" noChangeAspect="1"/>
          </p:cNvPicPr>
          <p:nvPr>
            <p:ph idx="1"/>
          </p:nvPr>
        </p:nvPicPr>
        <p:blipFill rotWithShape="1">
          <a:blip r:embed="rId6"/>
          <a:srcRect t="-1" r="-1" b="57537"/>
          <a:stretch/>
        </p:blipFill>
        <p:spPr>
          <a:xfrm>
            <a:off x="321733" y="321733"/>
            <a:ext cx="11548534" cy="3113964"/>
          </a:xfrm>
          <a:prstGeom prst="rect">
            <a:avLst/>
          </a:prstGeom>
          <a:ln>
            <a:solidFill>
              <a:schemeClr val="tx1"/>
            </a:solidFill>
          </a:ln>
        </p:spPr>
      </p:pic>
      <p:sp>
        <p:nvSpPr>
          <p:cNvPr id="6" name="TextBox 5">
            <a:extLst>
              <a:ext uri="{FF2B5EF4-FFF2-40B4-BE49-F238E27FC236}">
                <a16:creationId xmlns:a16="http://schemas.microsoft.com/office/drawing/2014/main" id="{3B04AD78-7F76-4811-B2A7-C608DCDC4DF5}"/>
              </a:ext>
            </a:extLst>
          </p:cNvPr>
          <p:cNvSpPr txBox="1"/>
          <p:nvPr/>
        </p:nvSpPr>
        <p:spPr>
          <a:xfrm>
            <a:off x="1522071"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followed Margaret into the girls' room to see if she was o.k. She tried to help by evening out her hair when Margaret asked her to.</a:t>
            </a:r>
          </a:p>
        </p:txBody>
      </p:sp>
      <p:sp>
        <p:nvSpPr>
          <p:cNvPr id="7" name="TextBox 6">
            <a:extLst>
              <a:ext uri="{FF2B5EF4-FFF2-40B4-BE49-F238E27FC236}">
                <a16:creationId xmlns:a16="http://schemas.microsoft.com/office/drawing/2014/main" id="{54EC4EF4-A14B-489E-93A1-C50D70361461}"/>
              </a:ext>
            </a:extLst>
          </p:cNvPr>
          <p:cNvSpPr txBox="1"/>
          <p:nvPr/>
        </p:nvSpPr>
        <p:spPr>
          <a:xfrm>
            <a:off x="4136020" y="2206904"/>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did that because she felt bad for Margaret. She didn't want her to feel ashamed of her lopsided hair.</a:t>
            </a:r>
            <a:endParaRPr lang="en-US" dirty="0">
              <a:solidFill>
                <a:schemeClr val="bg1"/>
              </a:solidFill>
            </a:endParaRPr>
          </a:p>
        </p:txBody>
      </p:sp>
      <p:sp>
        <p:nvSpPr>
          <p:cNvPr id="8" name="TextBox 7">
            <a:extLst>
              <a:ext uri="{FF2B5EF4-FFF2-40B4-BE49-F238E27FC236}">
                <a16:creationId xmlns:a16="http://schemas.microsoft.com/office/drawing/2014/main" id="{FBEF6238-5D2A-4CF3-A634-8FA5E25ED4A0}"/>
              </a:ext>
            </a:extLst>
          </p:cNvPr>
          <p:cNvSpPr txBox="1"/>
          <p:nvPr/>
        </p:nvSpPr>
        <p:spPr>
          <a:xfrm>
            <a:off x="6672805" y="2206905"/>
            <a:ext cx="23573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Even though Clementine gets distracted and does things teachers don't like, she is a caring person because she wanted to make Margaret feel better.</a:t>
            </a:r>
            <a:endParaRPr lang="en-US" dirty="0">
              <a:solidFill>
                <a:schemeClr val="bg1"/>
              </a:solidFill>
            </a:endParaRPr>
          </a:p>
        </p:txBody>
      </p:sp>
      <p:sp>
        <p:nvSpPr>
          <p:cNvPr id="9" name="TextBox 8">
            <a:extLst>
              <a:ext uri="{FF2B5EF4-FFF2-40B4-BE49-F238E27FC236}">
                <a16:creationId xmlns:a16="http://schemas.microsoft.com/office/drawing/2014/main" id="{63257525-1F81-414E-9D8B-7868DCE5F3FA}"/>
              </a:ext>
            </a:extLst>
          </p:cNvPr>
          <p:cNvSpPr txBox="1"/>
          <p:nvPr/>
        </p:nvSpPr>
        <p:spPr>
          <a:xfrm>
            <a:off x="9026324"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I was surprised when Clementine got in trouble for Margaret's hair because she only did because Margaret asked her to!</a:t>
            </a:r>
            <a:endParaRPr lang="en-US" dirty="0">
              <a:solidFill>
                <a:schemeClr val="bg1"/>
              </a:solidFill>
            </a:endParaRPr>
          </a:p>
        </p:txBody>
      </p:sp>
      <p:sp>
        <p:nvSpPr>
          <p:cNvPr id="14" name="TextBox 13">
            <a:extLst>
              <a:ext uri="{FF2B5EF4-FFF2-40B4-BE49-F238E27FC236}">
                <a16:creationId xmlns:a16="http://schemas.microsoft.com/office/drawing/2014/main" id="{6F7DCF59-C991-4E7B-8078-18310E8388CA}"/>
              </a:ext>
            </a:extLst>
          </p:cNvPr>
          <p:cNvSpPr txBox="1"/>
          <p:nvPr/>
        </p:nvSpPr>
        <p:spPr>
          <a:xfrm>
            <a:off x="725542" y="2782668"/>
            <a:ext cx="627196" cy="369332"/>
          </a:xfrm>
          <a:prstGeom prst="rect">
            <a:avLst/>
          </a:prstGeom>
          <a:solidFill>
            <a:schemeClr val="bg1"/>
          </a:solidFill>
        </p:spPr>
        <p:txBody>
          <a:bodyPr wrap="square" rtlCol="0">
            <a:spAutoFit/>
          </a:bodyPr>
          <a:lstStyle/>
          <a:p>
            <a:r>
              <a:rPr lang="en-US" dirty="0"/>
              <a:t>4.</a:t>
            </a:r>
          </a:p>
        </p:txBody>
      </p:sp>
      <p:graphicFrame>
        <p:nvGraphicFramePr>
          <p:cNvPr id="22" name="Table 30">
            <a:extLst>
              <a:ext uri="{FF2B5EF4-FFF2-40B4-BE49-F238E27FC236}">
                <a16:creationId xmlns:a16="http://schemas.microsoft.com/office/drawing/2014/main" id="{31DB3CA0-F50D-4FC1-93BA-564D24495020}"/>
              </a:ext>
            </a:extLst>
          </p:cNvPr>
          <p:cNvGraphicFramePr>
            <a:graphicFrameLocks noGrp="1"/>
          </p:cNvGraphicFramePr>
          <p:nvPr/>
        </p:nvGraphicFramePr>
        <p:xfrm>
          <a:off x="725541" y="3816316"/>
          <a:ext cx="10438328" cy="2377440"/>
        </p:xfrm>
        <a:graphic>
          <a:graphicData uri="http://schemas.openxmlformats.org/drawingml/2006/table">
            <a:tbl>
              <a:tblPr firstRow="1" bandRow="1">
                <a:tableStyleId>{5C22544A-7EE6-4342-B048-85BDC9FD1C3A}</a:tableStyleId>
              </a:tblPr>
              <a:tblGrid>
                <a:gridCol w="2609582">
                  <a:extLst>
                    <a:ext uri="{9D8B030D-6E8A-4147-A177-3AD203B41FA5}">
                      <a16:colId xmlns:a16="http://schemas.microsoft.com/office/drawing/2014/main" val="43474559"/>
                    </a:ext>
                  </a:extLst>
                </a:gridCol>
                <a:gridCol w="2609582">
                  <a:extLst>
                    <a:ext uri="{9D8B030D-6E8A-4147-A177-3AD203B41FA5}">
                      <a16:colId xmlns:a16="http://schemas.microsoft.com/office/drawing/2014/main" val="640209363"/>
                    </a:ext>
                  </a:extLst>
                </a:gridCol>
                <a:gridCol w="2609582">
                  <a:extLst>
                    <a:ext uri="{9D8B030D-6E8A-4147-A177-3AD203B41FA5}">
                      <a16:colId xmlns:a16="http://schemas.microsoft.com/office/drawing/2014/main" val="3015978617"/>
                    </a:ext>
                  </a:extLst>
                </a:gridCol>
                <a:gridCol w="2609582">
                  <a:extLst>
                    <a:ext uri="{9D8B030D-6E8A-4147-A177-3AD203B41FA5}">
                      <a16:colId xmlns:a16="http://schemas.microsoft.com/office/drawing/2014/main" val="3100632481"/>
                    </a:ext>
                  </a:extLst>
                </a:gridCol>
              </a:tblGrid>
              <a:tr h="522356">
                <a:tc>
                  <a:txBody>
                    <a:bodyPr/>
                    <a:lstStyle/>
                    <a:p>
                      <a:pPr algn="ctr"/>
                      <a:r>
                        <a:rPr lang="en-US" sz="2400" dirty="0"/>
                        <a:t>Feels</a:t>
                      </a:r>
                    </a:p>
                    <a:p>
                      <a:pPr algn="ctr"/>
                      <a:endParaRPr lang="en-US" sz="2400" dirty="0"/>
                    </a:p>
                  </a:txBody>
                  <a:tcPr/>
                </a:tc>
                <a:tc>
                  <a:txBody>
                    <a:bodyPr/>
                    <a:lstStyle/>
                    <a:p>
                      <a:pPr algn="ctr"/>
                      <a:r>
                        <a:rPr lang="en-US" sz="2400" dirty="0"/>
                        <a:t>Acts</a:t>
                      </a:r>
                    </a:p>
                    <a:p>
                      <a:pPr algn="ctr"/>
                      <a:endParaRPr lang="en-US" sz="2400" dirty="0"/>
                    </a:p>
                  </a:txBody>
                  <a:tcPr/>
                </a:tc>
                <a:tc>
                  <a:txBody>
                    <a:bodyPr/>
                    <a:lstStyle/>
                    <a:p>
                      <a:pPr algn="ctr"/>
                      <a:r>
                        <a:rPr lang="en-US" sz="2400" dirty="0"/>
                        <a:t>Says</a:t>
                      </a:r>
                    </a:p>
                    <a:p>
                      <a:pPr algn="ctr"/>
                      <a:endParaRPr lang="en-US" sz="2400" dirty="0"/>
                    </a:p>
                  </a:txBody>
                  <a:tcPr/>
                </a:tc>
                <a:tc>
                  <a:txBody>
                    <a:bodyPr/>
                    <a:lstStyle/>
                    <a:p>
                      <a:pPr algn="ctr"/>
                      <a:r>
                        <a:rPr lang="en-US" sz="2400" dirty="0"/>
                        <a:t>Thinks</a:t>
                      </a:r>
                    </a:p>
                  </a:txBody>
                  <a:tcPr/>
                </a:tc>
                <a:extLst>
                  <a:ext uri="{0D108BD9-81ED-4DB2-BD59-A6C34878D82A}">
                    <a16:rowId xmlns:a16="http://schemas.microsoft.com/office/drawing/2014/main" val="2019793131"/>
                  </a:ext>
                </a:extLst>
              </a:tr>
              <a:tr h="1554480">
                <a:tc>
                  <a:txBody>
                    <a:bodyPr/>
                    <a:lstStyle/>
                    <a:p>
                      <a:r>
                        <a:rPr lang="en-US" dirty="0"/>
                        <a:t>jealous, hopeful, unlucky, embarrassed</a:t>
                      </a:r>
                    </a:p>
                  </a:txBody>
                  <a:tcPr/>
                </a:tc>
                <a:tc>
                  <a:txBody>
                    <a:bodyPr/>
                    <a:lstStyle/>
                    <a:p>
                      <a:r>
                        <a:rPr lang="en-US" dirty="0"/>
                        <a:t>jumped, sat, slammed, listened, heard, played</a:t>
                      </a:r>
                    </a:p>
                  </a:txBody>
                  <a:tcPr/>
                </a:tc>
                <a:tc>
                  <a:txBody>
                    <a:bodyPr/>
                    <a:lstStyle/>
                    <a:p>
                      <a:r>
                        <a:rPr lang="en-US" dirty="0"/>
                        <a:t>yelled, said, sighed, groaned</a:t>
                      </a:r>
                    </a:p>
                  </a:txBody>
                  <a:tcPr/>
                </a:tc>
                <a:tc>
                  <a:txBody>
                    <a:bodyPr/>
                    <a:lstStyle/>
                    <a:p>
                      <a:r>
                        <a:rPr lang="en-US" dirty="0"/>
                        <a:t>thought, considered, pondered</a:t>
                      </a:r>
                    </a:p>
                  </a:txBody>
                  <a:tcPr/>
                </a:tc>
                <a:extLst>
                  <a:ext uri="{0D108BD9-81ED-4DB2-BD59-A6C34878D82A}">
                    <a16:rowId xmlns:a16="http://schemas.microsoft.com/office/drawing/2014/main" val="94817055"/>
                  </a:ext>
                </a:extLst>
              </a:tr>
            </a:tbl>
          </a:graphicData>
        </a:graphic>
      </p:graphicFrame>
      <p:sp>
        <p:nvSpPr>
          <p:cNvPr id="32" name="Heart 31">
            <a:extLst>
              <a:ext uri="{FF2B5EF4-FFF2-40B4-BE49-F238E27FC236}">
                <a16:creationId xmlns:a16="http://schemas.microsoft.com/office/drawing/2014/main" id="{B1A26167-0721-4456-A637-D80613851843}"/>
              </a:ext>
            </a:extLst>
          </p:cNvPr>
          <p:cNvSpPr/>
          <p:nvPr/>
        </p:nvSpPr>
        <p:spPr>
          <a:xfrm>
            <a:off x="1770039" y="4267121"/>
            <a:ext cx="559558" cy="28104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lapper board">
            <a:extLst>
              <a:ext uri="{FF2B5EF4-FFF2-40B4-BE49-F238E27FC236}">
                <a16:creationId xmlns:a16="http://schemas.microsoft.com/office/drawing/2014/main" id="{F42CEE6B-FB0F-4FE9-9064-F4DD7D81B8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90029" y="4179043"/>
            <a:ext cx="457200" cy="457200"/>
          </a:xfrm>
          <a:prstGeom prst="rect">
            <a:avLst/>
          </a:prstGeom>
        </p:spPr>
      </p:pic>
      <p:pic>
        <p:nvPicPr>
          <p:cNvPr id="36" name="Picture 35" descr="A close up of a logo&#10;&#10;Description automatically generated">
            <a:extLst>
              <a:ext uri="{FF2B5EF4-FFF2-40B4-BE49-F238E27FC236}">
                <a16:creationId xmlns:a16="http://schemas.microsoft.com/office/drawing/2014/main" id="{125255FD-D64F-4FA4-9E13-DBA3FBC8475D}"/>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6907661" y="4222922"/>
            <a:ext cx="490545" cy="369442"/>
          </a:xfrm>
          <a:prstGeom prst="rect">
            <a:avLst/>
          </a:prstGeom>
        </p:spPr>
      </p:pic>
      <p:pic>
        <p:nvPicPr>
          <p:cNvPr id="38" name="Picture 37" descr="A picture containing phone&#10;&#10;Description automatically generated">
            <a:extLst>
              <a:ext uri="{FF2B5EF4-FFF2-40B4-BE49-F238E27FC236}">
                <a16:creationId xmlns:a16="http://schemas.microsoft.com/office/drawing/2014/main" id="{2D5AFB44-3970-47F3-AE93-AB0946635F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8638" y="4222922"/>
            <a:ext cx="582304" cy="312989"/>
          </a:xfrm>
          <a:prstGeom prst="rect">
            <a:avLst/>
          </a:prstGeom>
        </p:spPr>
      </p:pic>
      <p:pic>
        <p:nvPicPr>
          <p:cNvPr id="3" name="Audio 2">
            <a:hlinkClick r:id="" action="ppaction://media"/>
            <a:extLst>
              <a:ext uri="{FF2B5EF4-FFF2-40B4-BE49-F238E27FC236}">
                <a16:creationId xmlns:a16="http://schemas.microsoft.com/office/drawing/2014/main" id="{5707311D-807E-43A1-A023-375B3EC05B2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49113498"/>
      </p:ext>
    </p:extLst>
  </p:cSld>
  <p:clrMapOvr>
    <a:masterClrMapping/>
  </p:clrMapOvr>
  <mc:AlternateContent xmlns:mc="http://schemas.openxmlformats.org/markup-compatibility/2006" xmlns:p14="http://schemas.microsoft.com/office/powerpoint/2010/main">
    <mc:Choice Requires="p14">
      <p:transition spd="slow" p14:dur="2000" advTm="53617"/>
    </mc:Choice>
    <mc:Fallback xmlns="">
      <p:transition spd="slow" advTm="53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27D5DA16-99BD-4C24-86EE-466532D18E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95750" y="876300"/>
            <a:ext cx="4000500" cy="5105400"/>
          </a:xfrm>
          <a:prstGeom prst="rect">
            <a:avLst/>
          </a:prstGeom>
        </p:spPr>
      </p:pic>
    </p:spTree>
    <p:extLst>
      <p:ext uri="{BB962C8B-B14F-4D97-AF65-F5344CB8AC3E}">
        <p14:creationId xmlns:p14="http://schemas.microsoft.com/office/powerpoint/2010/main" val="2893635853"/>
      </p:ext>
    </p:extLst>
  </p:cSld>
  <p:clrMapOvr>
    <a:masterClrMapping/>
  </p:clrMapOvr>
  <mc:AlternateContent xmlns:mc="http://schemas.openxmlformats.org/markup-compatibility/2006" xmlns:p14="http://schemas.microsoft.com/office/powerpoint/2010/main">
    <mc:Choice Requires="p14">
      <p:transition spd="slow" p14:dur="2000" advTm="382379"/>
    </mc:Choice>
    <mc:Fallback xmlns="">
      <p:transition spd="slow" advTm="38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8588E0CF-58F8-4242-B090-15DC9AAD86FF}"/>
              </a:ext>
            </a:extLst>
          </p:cNvPr>
          <p:cNvPicPr>
            <a:picLocks noGrp="1" noChangeAspect="1"/>
          </p:cNvPicPr>
          <p:nvPr>
            <p:ph idx="1"/>
          </p:nvPr>
        </p:nvPicPr>
        <p:blipFill rotWithShape="1">
          <a:blip r:embed="rId6"/>
          <a:srcRect r="-1" b="15255"/>
          <a:stretch/>
        </p:blipFill>
        <p:spPr>
          <a:xfrm>
            <a:off x="321733" y="321733"/>
            <a:ext cx="11548534" cy="6214534"/>
          </a:xfrm>
          <a:prstGeom prst="rect">
            <a:avLst/>
          </a:prstGeom>
        </p:spPr>
      </p:pic>
      <p:sp>
        <p:nvSpPr>
          <p:cNvPr id="6" name="TextBox 5">
            <a:extLst>
              <a:ext uri="{FF2B5EF4-FFF2-40B4-BE49-F238E27FC236}">
                <a16:creationId xmlns:a16="http://schemas.microsoft.com/office/drawing/2014/main" id="{3B04AD78-7F76-4811-B2A7-C608DCDC4DF5}"/>
              </a:ext>
            </a:extLst>
          </p:cNvPr>
          <p:cNvSpPr txBox="1"/>
          <p:nvPr/>
        </p:nvSpPr>
        <p:spPr>
          <a:xfrm>
            <a:off x="1522071"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followed Margaret into the girls' room to see if she was o.k. She tried to help by evening out her hair when Margaret asked her to.</a:t>
            </a:r>
          </a:p>
        </p:txBody>
      </p:sp>
      <p:sp>
        <p:nvSpPr>
          <p:cNvPr id="7" name="TextBox 6">
            <a:extLst>
              <a:ext uri="{FF2B5EF4-FFF2-40B4-BE49-F238E27FC236}">
                <a16:creationId xmlns:a16="http://schemas.microsoft.com/office/drawing/2014/main" id="{54EC4EF4-A14B-489E-93A1-C50D70361461}"/>
              </a:ext>
            </a:extLst>
          </p:cNvPr>
          <p:cNvSpPr txBox="1"/>
          <p:nvPr/>
        </p:nvSpPr>
        <p:spPr>
          <a:xfrm>
            <a:off x="4136020" y="2206904"/>
            <a:ext cx="261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Clementine did that because she felt bad for Margaret. She didn't want her to feel ashamed of her lopsided hair.</a:t>
            </a:r>
            <a:endParaRPr lang="en-US" dirty="0">
              <a:solidFill>
                <a:schemeClr val="bg1"/>
              </a:solidFill>
            </a:endParaRPr>
          </a:p>
        </p:txBody>
      </p:sp>
      <p:sp>
        <p:nvSpPr>
          <p:cNvPr id="8" name="TextBox 7">
            <a:extLst>
              <a:ext uri="{FF2B5EF4-FFF2-40B4-BE49-F238E27FC236}">
                <a16:creationId xmlns:a16="http://schemas.microsoft.com/office/drawing/2014/main" id="{FBEF6238-5D2A-4CF3-A634-8FA5E25ED4A0}"/>
              </a:ext>
            </a:extLst>
          </p:cNvPr>
          <p:cNvSpPr txBox="1"/>
          <p:nvPr/>
        </p:nvSpPr>
        <p:spPr>
          <a:xfrm>
            <a:off x="6672805" y="2206905"/>
            <a:ext cx="23573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Even though Clementine gets distracted and does things teachers don't like, she is a caring person because she wanted to make Margaret feel better.</a:t>
            </a:r>
            <a:endParaRPr lang="en-US" dirty="0">
              <a:solidFill>
                <a:schemeClr val="bg1"/>
              </a:solidFill>
            </a:endParaRPr>
          </a:p>
        </p:txBody>
      </p:sp>
      <p:sp>
        <p:nvSpPr>
          <p:cNvPr id="9" name="TextBox 8">
            <a:extLst>
              <a:ext uri="{FF2B5EF4-FFF2-40B4-BE49-F238E27FC236}">
                <a16:creationId xmlns:a16="http://schemas.microsoft.com/office/drawing/2014/main" id="{63257525-1F81-414E-9D8B-7868DCE5F3FA}"/>
              </a:ext>
            </a:extLst>
          </p:cNvPr>
          <p:cNvSpPr txBox="1"/>
          <p:nvPr/>
        </p:nvSpPr>
        <p:spPr>
          <a:xfrm>
            <a:off x="9026324" y="2206905"/>
            <a:ext cx="2617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Calibri"/>
              </a:rPr>
              <a:t>I was surprised when Clementine got in trouble for Margaret's hair because she only did because Margaret asked her to!</a:t>
            </a:r>
            <a:endParaRPr lang="en-US" dirty="0">
              <a:solidFill>
                <a:schemeClr val="bg1"/>
              </a:solidFill>
            </a:endParaRPr>
          </a:p>
        </p:txBody>
      </p:sp>
      <p:sp>
        <p:nvSpPr>
          <p:cNvPr id="14" name="TextBox 13">
            <a:extLst>
              <a:ext uri="{FF2B5EF4-FFF2-40B4-BE49-F238E27FC236}">
                <a16:creationId xmlns:a16="http://schemas.microsoft.com/office/drawing/2014/main" id="{6F7DCF59-C991-4E7B-8078-18310E8388CA}"/>
              </a:ext>
            </a:extLst>
          </p:cNvPr>
          <p:cNvSpPr txBox="1"/>
          <p:nvPr/>
        </p:nvSpPr>
        <p:spPr>
          <a:xfrm>
            <a:off x="725542" y="2782668"/>
            <a:ext cx="627196" cy="369332"/>
          </a:xfrm>
          <a:prstGeom prst="rect">
            <a:avLst/>
          </a:prstGeom>
          <a:solidFill>
            <a:schemeClr val="bg1"/>
          </a:solidFill>
        </p:spPr>
        <p:txBody>
          <a:bodyPr wrap="square" rtlCol="0">
            <a:spAutoFit/>
          </a:bodyPr>
          <a:lstStyle/>
          <a:p>
            <a:r>
              <a:rPr lang="en-US" dirty="0"/>
              <a:t>4.</a:t>
            </a:r>
          </a:p>
        </p:txBody>
      </p:sp>
      <p:sp>
        <p:nvSpPr>
          <p:cNvPr id="29" name="TextBox 28">
            <a:extLst>
              <a:ext uri="{FF2B5EF4-FFF2-40B4-BE49-F238E27FC236}">
                <a16:creationId xmlns:a16="http://schemas.microsoft.com/office/drawing/2014/main" id="{3508FED1-2A36-4085-8FB8-9F812C9D0648}"/>
              </a:ext>
            </a:extLst>
          </p:cNvPr>
          <p:cNvSpPr txBox="1"/>
          <p:nvPr/>
        </p:nvSpPr>
        <p:spPr>
          <a:xfrm>
            <a:off x="668740" y="5294741"/>
            <a:ext cx="627196" cy="369332"/>
          </a:xfrm>
          <a:prstGeom prst="rect">
            <a:avLst/>
          </a:prstGeom>
          <a:solidFill>
            <a:schemeClr val="bg1"/>
          </a:solidFill>
        </p:spPr>
        <p:txBody>
          <a:bodyPr wrap="square" rtlCol="0">
            <a:spAutoFit/>
          </a:bodyPr>
          <a:lstStyle/>
          <a:p>
            <a:r>
              <a:rPr lang="en-US" dirty="0"/>
              <a:t>6.</a:t>
            </a:r>
          </a:p>
        </p:txBody>
      </p:sp>
      <p:sp>
        <p:nvSpPr>
          <p:cNvPr id="30" name="TextBox 29">
            <a:extLst>
              <a:ext uri="{FF2B5EF4-FFF2-40B4-BE49-F238E27FC236}">
                <a16:creationId xmlns:a16="http://schemas.microsoft.com/office/drawing/2014/main" id="{AC530FC3-5199-4935-BAFF-F68531CA0DFF}"/>
              </a:ext>
            </a:extLst>
          </p:cNvPr>
          <p:cNvSpPr txBox="1"/>
          <p:nvPr/>
        </p:nvSpPr>
        <p:spPr>
          <a:xfrm>
            <a:off x="668439" y="4180553"/>
            <a:ext cx="627196" cy="369332"/>
          </a:xfrm>
          <a:prstGeom prst="rect">
            <a:avLst/>
          </a:prstGeom>
          <a:solidFill>
            <a:schemeClr val="bg1"/>
          </a:solidFill>
        </p:spPr>
        <p:txBody>
          <a:bodyPr wrap="square" rtlCol="0">
            <a:spAutoFit/>
          </a:bodyPr>
          <a:lstStyle/>
          <a:p>
            <a:r>
              <a:rPr lang="en-US" dirty="0"/>
              <a:t>5.</a:t>
            </a:r>
          </a:p>
        </p:txBody>
      </p:sp>
      <p:pic>
        <p:nvPicPr>
          <p:cNvPr id="3" name="Audio 2">
            <a:hlinkClick r:id="" action="ppaction://media"/>
            <a:extLst>
              <a:ext uri="{FF2B5EF4-FFF2-40B4-BE49-F238E27FC236}">
                <a16:creationId xmlns:a16="http://schemas.microsoft.com/office/drawing/2014/main" id="{737FC22E-95E4-453D-AA2F-8946D84868B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
        <p:nvSpPr>
          <p:cNvPr id="5" name="Rectangle 4">
            <a:extLst>
              <a:ext uri="{FF2B5EF4-FFF2-40B4-BE49-F238E27FC236}">
                <a16:creationId xmlns:a16="http://schemas.microsoft.com/office/drawing/2014/main" id="{6B03DDFB-F70D-4DB6-A322-183E6AD01A3D}"/>
              </a:ext>
            </a:extLst>
          </p:cNvPr>
          <p:cNvSpPr/>
          <p:nvPr/>
        </p:nvSpPr>
        <p:spPr>
          <a:xfrm>
            <a:off x="1522071" y="2206904"/>
            <a:ext cx="10111129" cy="1222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61624048"/>
      </p:ext>
    </p:extLst>
  </p:cSld>
  <p:clrMapOvr>
    <a:masterClrMapping/>
  </p:clrMapOvr>
  <mc:AlternateContent xmlns:mc="http://schemas.openxmlformats.org/markup-compatibility/2006" xmlns:p14="http://schemas.microsoft.com/office/powerpoint/2010/main">
    <mc:Choice Requires="p14">
      <p:transition spd="slow" p14:dur="2000" advTm="15297"/>
    </mc:Choice>
    <mc:Fallback xmlns="">
      <p:transition spd="slow" advTm="1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8|5.9"/>
</p:tagLst>
</file>

<file path=ppt/tags/tag2.xml><?xml version="1.0" encoding="utf-8"?>
<p:tagLst xmlns:a="http://schemas.openxmlformats.org/drawingml/2006/main" xmlns:r="http://schemas.openxmlformats.org/officeDocument/2006/relationships" xmlns:p="http://schemas.openxmlformats.org/presentationml/2006/main">
  <p:tag name="TIMING" val="|11.1|9.2"/>
</p:tagLst>
</file>

<file path=ppt/tags/tag3.xml><?xml version="1.0" encoding="utf-8"?>
<p:tagLst xmlns:a="http://schemas.openxmlformats.org/drawingml/2006/main" xmlns:r="http://schemas.openxmlformats.org/officeDocument/2006/relationships" xmlns:p="http://schemas.openxmlformats.org/presentationml/2006/main">
  <p:tag name="TIMING" val="|11.1|9.2"/>
</p:tagLst>
</file>

<file path=ppt/tags/tag4.xml><?xml version="1.0" encoding="utf-8"?>
<p:tagLst xmlns:a="http://schemas.openxmlformats.org/drawingml/2006/main" xmlns:r="http://schemas.openxmlformats.org/officeDocument/2006/relationships" xmlns:p="http://schemas.openxmlformats.org/presentationml/2006/main">
  <p:tag name="TIMING" val="|11.1|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AB95BD8906794CB7DBE302B0984093" ma:contentTypeVersion="7" ma:contentTypeDescription="Create a new document." ma:contentTypeScope="" ma:versionID="c384d53913f7707cf877941fbd9257fa">
  <xsd:schema xmlns:xsd="http://www.w3.org/2001/XMLSchema" xmlns:xs="http://www.w3.org/2001/XMLSchema" xmlns:p="http://schemas.microsoft.com/office/2006/metadata/properties" xmlns:ns2="4795ba03-b8fd-4cfa-91e2-7f74fada24e8" xmlns:ns3="350c59b8-ef47-499b-854d-053920ee1b74" targetNamespace="http://schemas.microsoft.com/office/2006/metadata/properties" ma:root="true" ma:fieldsID="0c6768f3027c12317ba42a8a0f4e2b26" ns2:_="" ns3:_="">
    <xsd:import namespace="4795ba03-b8fd-4cfa-91e2-7f74fada24e8"/>
    <xsd:import namespace="350c59b8-ef47-499b-854d-053920ee1b7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5ba03-b8fd-4cfa-91e2-7f74fada24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0c59b8-ef47-499b-854d-053920ee1b7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2E5939-8628-4F61-9984-A3CF322C1A15}">
  <ds:schemaRefs>
    <ds:schemaRef ds:uri="http://schemas.microsoft.com/office/2006/metadata/properties"/>
    <ds:schemaRef ds:uri="http://schemas.microsoft.com/office/infopath/2007/PartnerControls"/>
    <ds:schemaRef ds:uri="011977f4-91ad-42f9-930f-4f904e6c388b"/>
    <ds:schemaRef ds:uri="http://schemas.microsoft.com/sharepoint/v3"/>
  </ds:schemaRefs>
</ds:datastoreItem>
</file>

<file path=customXml/itemProps2.xml><?xml version="1.0" encoding="utf-8"?>
<ds:datastoreItem xmlns:ds="http://schemas.openxmlformats.org/officeDocument/2006/customXml" ds:itemID="{88182AB1-8745-4F24-88F1-BDA9835CF276}">
  <ds:schemaRefs>
    <ds:schemaRef ds:uri="http://schemas.microsoft.com/sharepoint/v3/contenttype/forms"/>
  </ds:schemaRefs>
</ds:datastoreItem>
</file>

<file path=customXml/itemProps3.xml><?xml version="1.0" encoding="utf-8"?>
<ds:datastoreItem xmlns:ds="http://schemas.openxmlformats.org/officeDocument/2006/customXml" ds:itemID="{8D2B965F-EB51-4FDD-BA6E-8140C107D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95ba03-b8fd-4cfa-91e2-7f74fada24e8"/>
    <ds:schemaRef ds:uri="350c59b8-ef47-499b-854d-053920ee1b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TotalTime>
  <Words>1132</Words>
  <Application>Microsoft Office PowerPoint</Application>
  <PresentationFormat>Widescreen</PresentationFormat>
  <Paragraphs>63</Paragraphs>
  <Slides>7</Slides>
  <Notes>6</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What you need…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NIKOLOV, LENSI P</dc:creator>
  <cp:lastModifiedBy>FITZGERALD, TINA</cp:lastModifiedBy>
  <cp:revision>5</cp:revision>
  <dcterms:created xsi:type="dcterms:W3CDTF">2020-04-07T17:55:24Z</dcterms:created>
  <dcterms:modified xsi:type="dcterms:W3CDTF">2020-04-19T13:47:47Z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0x01010092AB95BD8906794CB7DBE302B0984093</vt:lpwstr>
  </property>
</Properties>
</file>